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Dosis"/>
      <p:regular r:id="rId51"/>
      <p:bold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Quicksand"/>
      <p:regular r:id="rId57"/>
      <p:bold r:id="rId58"/>
    </p:embeddedFont>
    <p:embeddedFont>
      <p:font typeface="Source Sans Pro"/>
      <p:regular r:id="rId59"/>
      <p:bold r:id="rId60"/>
      <p:italic r:id="rId61"/>
      <p:boldItalic r:id="rId62"/>
    </p:embeddedFont>
    <p:embeddedFont>
      <p:font typeface="Quicksand Light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5" roundtripDataSignature="AMtx7mjNkkkxMbpjqUOPIouqQ+xYKKqe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ourceSansPro-boldItalic.fntdata"/><Relationship Id="rId61" Type="http://schemas.openxmlformats.org/officeDocument/2006/relationships/font" Target="fonts/SourceSansPro-italic.fntdata"/><Relationship Id="rId20" Type="http://schemas.openxmlformats.org/officeDocument/2006/relationships/slide" Target="slides/slide15.xml"/><Relationship Id="rId64" Type="http://schemas.openxmlformats.org/officeDocument/2006/relationships/font" Target="fonts/QuicksandLight-bold.fntdata"/><Relationship Id="rId63" Type="http://schemas.openxmlformats.org/officeDocument/2006/relationships/font" Target="fonts/QuicksandLight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SansPr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osis-regular.fntdata"/><Relationship Id="rId50" Type="http://schemas.openxmlformats.org/officeDocument/2006/relationships/slide" Target="slides/slide45.xml"/><Relationship Id="rId53" Type="http://schemas.openxmlformats.org/officeDocument/2006/relationships/font" Target="fonts/Lato-regular.fntdata"/><Relationship Id="rId52" Type="http://schemas.openxmlformats.org/officeDocument/2006/relationships/font" Target="fonts/Dosis-bold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57" Type="http://schemas.openxmlformats.org/officeDocument/2006/relationships/font" Target="fonts/Quicksand-regular.fntdata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59" Type="http://schemas.openxmlformats.org/officeDocument/2006/relationships/font" Target="fonts/SourceSansPro-regular.fntdata"/><Relationship Id="rId14" Type="http://schemas.openxmlformats.org/officeDocument/2006/relationships/slide" Target="slides/slide9.xml"/><Relationship Id="rId58" Type="http://schemas.openxmlformats.org/officeDocument/2006/relationships/font" Target="fonts/Quicksan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db3792ec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adb3792ec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e7d57138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e7d57138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e7d57138f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ae7d57138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e7d57138f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ae7d57138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e7d57138f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e7d57138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e7d57138f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e7d57138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db3792ec3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db3792ec3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db3792ec3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db3792ec3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db3792ec3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db3792ec3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db3792ec3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adb3792ec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db3792ec3_1_3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adb3792ec3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b3792ec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adb3792ec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db3792ec3_1_3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adb3792ec3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db3792ec3_1_3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adb3792ec3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db3792ec3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db3792ec3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db3792ec3_1_3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adb3792ec3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db3792ec3_1_3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adb3792ec3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db3792ec3_1_3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adb3792ec3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db3792ec3_1_3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adb3792ec3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db3792ec3_1_4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adb3792ec3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db3792ec3_1_4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adb3792ec3_1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db3792ec3_1_4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adb3792ec3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db3792ec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adb3792ec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b3792ec3_1_4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adb3792ec3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db3792ec3_1_4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adb3792ec3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db3792ec3_1_4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adb3792ec3_1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db3792ec3_1_4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adb3792ec3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db3792ec3_1_4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adb3792ec3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db3792ec3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adb3792ec3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db3792ec3_1_4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adb3792ec3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db3792ec3_1_5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adb3792ec3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db3792ec3_1_5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adb3792ec3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db3792ec3_1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db3792ec3_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db3792ec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adb3792ec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db3792ec3_1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adb3792ec3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db3792ec3_1_5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adb3792ec3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Material pra fornecer: artigos no medium + surveys + notebooks de prática pandas + numpy + matplotlib + seaborn + folium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db3792ec3_1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db3792ec3_1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adb3792ec3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adb3792ec3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adb3792ec3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adb3792e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db3792ec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adb3792ec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7d57138f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ae7d57138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e7d57138f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ae7d57138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Q12222			‘																																																																																																																																																									7777777777777777777777777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e7d57138f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ae7d57138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7d57138f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ae7d57138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e7d57138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e7d57138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c161a4f37_0_390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6c161a4f37_0_390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6c161a4f37_0_390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" name="Google Shape;54;g6c161a4f37_0_390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g6c161a4f37_0_390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6" name="Google Shape;56;g6c161a4f37_0_390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g6c161a4f37_0_39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e7d57138f_0_222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ae7d57138f_0_222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ae7d57138f_0_222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6" name="Google Shape;66;gae7d57138f_0_222"/>
          <p:cNvSpPr txBox="1"/>
          <p:nvPr>
            <p:ph idx="1" type="body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7" name="Google Shape;67;gae7d57138f_0_222"/>
          <p:cNvSpPr txBox="1"/>
          <p:nvPr>
            <p:ph idx="2" type="body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8" name="Google Shape;68;gae7d57138f_0_22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e7d57138f_0_229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ae7d57138f_0_229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ae7d57138f_0_229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3" name="Google Shape;73;gae7d57138f_0_229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indent="-3810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4" name="Google Shape;74;gae7d57138f_0_22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e7d57138f_0_23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ae7d57138f_0_23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ae7d57138f_0_235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9" name="Google Shape;79;gae7d57138f_0_235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0" name="Google Shape;80;gae7d57138f_0_235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1" name="Google Shape;81;gae7d57138f_0_235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2" name="Google Shape;82;gae7d57138f_0_23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e7d57138f_0_243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ae7d57138f_0_243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ae7d57138f_0_243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7" name="Google Shape;87;gae7d57138f_0_24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e7d57138f_0_24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ae7d57138f_0_24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ae7d57138f_0_24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e7d57138f_0_25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ae7d57138f_0_25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ae7d57138f_0_252"/>
          <p:cNvSpPr txBox="1"/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e7d57138f_0_256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rgbClr val="000000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ae7d57138f_0_256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ae7d57138f_0_256"/>
          <p:cNvSpPr txBox="1"/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gae7d57138f_0_256"/>
          <p:cNvSpPr txBox="1"/>
          <p:nvPr>
            <p:ph idx="1" type="subTitle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9pPr>
          </a:lstStyle>
          <a:p/>
        </p:txBody>
      </p:sp>
      <p:sp>
        <p:nvSpPr>
          <p:cNvPr id="101" name="Google Shape;101;gae7d57138f_0_256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e7d57138f_0_262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ae7d57138f_0_262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ae7d57138f_0_262"/>
          <p:cNvSpPr txBox="1"/>
          <p:nvPr>
            <p:ph idx="1" type="body"/>
          </p:nvPr>
        </p:nvSpPr>
        <p:spPr>
          <a:xfrm>
            <a:off x="1616475" y="0"/>
            <a:ext cx="59109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indent="-3810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indent="-3810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gae7d57138f_0_262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i="0" sz="7200" u="none" cap="none" strike="noStrike">
              <a:solidFill>
                <a:srgbClr val="0DB7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ae7d57138f_0_262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background">
  <p:cSld name="TITLE_ONL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e7d57138f_0_268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ae7d57138f_0_268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ae7d57138f_0_268"/>
          <p:cNvSpPr txBox="1"/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" name="Google Shape;112;gae7d57138f_0_268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e7d57138f_0_273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00000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ae7d57138f_0_273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ae7d57138f_0_273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7" name="Google Shape;117;gae7d57138f_0_273"/>
          <p:cNvSpPr txBox="1"/>
          <p:nvPr>
            <p:ph idx="1" type="body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SzPts val="12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e7d57138f_0_2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gae7d57138f_0_2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gae7d57138f_0_2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e7d57138f_0_2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4" name="Google Shape;124;gae7d57138f_0_2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gae7d57138f_0_2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e7d57138f_0_2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8" name="Google Shape;128;gae7d57138f_0_2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9" name="Google Shape;129;gae7d57138f_0_2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e7d57138f_0_2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gae7d57138f_0_2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e7d57138f_0_2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gae7d57138f_0_2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gae7d57138f_0_2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e7d57138f_0_218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60" name="Google Shape;60;gae7d57138f_0_218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b="0" i="0" sz="3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b="0" i="0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b="0" i="0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1" name="Google Shape;61;gae7d57138f_0_21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1BKL9zbmW0lxgOi7MF47uvnmVTSvfKiQ/view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25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42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db3792ec3_0_166"/>
          <p:cNvSpPr/>
          <p:nvPr/>
        </p:nvSpPr>
        <p:spPr>
          <a:xfrm>
            <a:off x="-23250" y="3192525"/>
            <a:ext cx="9190500" cy="1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Artboard 25 copy 4@2x.png" id="142" name="Google Shape;142;gadb3792ec3_0_166"/>
          <p:cNvPicPr preferRelativeResize="0"/>
          <p:nvPr/>
        </p:nvPicPr>
        <p:blipFill rotWithShape="1">
          <a:blip r:embed="rId3">
            <a:alphaModFix/>
          </a:blip>
          <a:srcRect b="0" l="0" r="64183" t="0"/>
          <a:stretch/>
        </p:blipFill>
        <p:spPr>
          <a:xfrm>
            <a:off x="8183624" y="245850"/>
            <a:ext cx="777052" cy="7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adb3792ec3_0_166"/>
          <p:cNvSpPr txBox="1"/>
          <p:nvPr/>
        </p:nvSpPr>
        <p:spPr>
          <a:xfrm>
            <a:off x="1524600" y="1004200"/>
            <a:ext cx="60948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AQUI FICA O TÍTULO </a:t>
            </a:r>
            <a:endParaRPr b="0" i="0" sz="3600" u="none" cap="none" strike="noStrike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DE SUA APRESENTAÇÃO</a:t>
            </a:r>
            <a:endParaRPr b="0" i="0" sz="3600" u="none" cap="none" strike="noStrike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descr="annie-spratt-294450.jpg" id="144" name="Google Shape;144;gadb3792ec3_0_166"/>
          <p:cNvPicPr preferRelativeResize="0"/>
          <p:nvPr/>
        </p:nvPicPr>
        <p:blipFill rotWithShape="1">
          <a:blip r:embed="rId4">
            <a:alphaModFix/>
          </a:blip>
          <a:srcRect b="3399" l="0" r="0" t="1118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145" name="Google Shape;145;gadb3792ec3_0_166"/>
          <p:cNvPicPr preferRelativeResize="0"/>
          <p:nvPr/>
        </p:nvPicPr>
        <p:blipFill rotWithShape="1">
          <a:blip r:embed="rId5">
            <a:alphaModFix amt="8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adb3792ec3_0_166"/>
          <p:cNvSpPr/>
          <p:nvPr/>
        </p:nvSpPr>
        <p:spPr>
          <a:xfrm>
            <a:off x="0" y="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STArtboard 1 copy 6.png" id="147" name="Google Shape;147;gadb3792ec3_0_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0675" y="1985026"/>
            <a:ext cx="4162626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adb3792ec3_0_166"/>
          <p:cNvSpPr/>
          <p:nvPr/>
        </p:nvSpPr>
        <p:spPr>
          <a:xfrm>
            <a:off x="-12" y="495540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adb3792ec3_0_166"/>
          <p:cNvSpPr txBox="1"/>
          <p:nvPr>
            <p:ph type="ctrTitle"/>
          </p:nvPr>
        </p:nvSpPr>
        <p:spPr>
          <a:xfrm>
            <a:off x="3858075" y="3133275"/>
            <a:ext cx="3004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Data Science Laboratory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Federal University of Ceará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225" name="Google Shape;225;gae7d57138f_0_182"/>
          <p:cNvPicPr preferRelativeResize="0"/>
          <p:nvPr/>
        </p:nvPicPr>
        <p:blipFill rotWithShape="1">
          <a:blip r:embed="rId3">
            <a:alphaModFix amt="8000"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ae7d57138f_0_18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sz="2400">
              <a:solidFill>
                <a:srgbClr val="28C3DB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27" name="Google Shape;227;gae7d57138f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25" y="1136225"/>
            <a:ext cx="764194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ae7d57138f_0_182"/>
          <p:cNvSpPr txBox="1"/>
          <p:nvPr>
            <p:ph idx="4294967295"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SUPERVISIONADO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e7d57138f_0_18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34" name="Google Shape;234;gae7d57138f_0_189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NÃO-SUPERVISIONADO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35" name="Google Shape;235;gae7d57138f_0_189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ae7d57138f_0_189"/>
          <p:cNvPicPr preferRelativeResize="0"/>
          <p:nvPr/>
        </p:nvPicPr>
        <p:blipFill rotWithShape="1">
          <a:blip r:embed="rId4">
            <a:alphaModFix/>
          </a:blip>
          <a:srcRect b="2396" l="18295" r="21002" t="16906"/>
          <a:stretch/>
        </p:blipFill>
        <p:spPr>
          <a:xfrm>
            <a:off x="1643800" y="1171525"/>
            <a:ext cx="5314023" cy="39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e7d57138f_0_19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42" name="Google Shape;242;gae7d57138f_0_196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NÃO-SUPERVISIONADO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43" name="Google Shape;243;gae7d57138f_0_196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ae7d57138f_0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350" y="2201400"/>
            <a:ext cx="6102445" cy="23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e7d57138f_0_20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50" name="Google Shape;250;gae7d57138f_0_203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NÃO-SUPERVISIONADO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51" name="Google Shape;251;gae7d57138f_0_203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ae7d57138f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225" y="1261575"/>
            <a:ext cx="5940700" cy="381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e7d57138f_0_21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58" name="Google Shape;258;gae7d57138f_0_210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APRENDIZADO POR REFORÇO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59" name="Google Shape;259;gae7d57138f_0_210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ae7d57138f_0_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749" y="1545750"/>
            <a:ext cx="4078676" cy="28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db3792ec3_1_302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adb3792ec3_1_302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adb3792ec3_1_302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adb3792ec3_1_302"/>
          <p:cNvSpPr txBox="1"/>
          <p:nvPr>
            <p:ph type="ctrTitle"/>
          </p:nvPr>
        </p:nvSpPr>
        <p:spPr>
          <a:xfrm>
            <a:off x="465775" y="454025"/>
            <a:ext cx="5688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2.  REGRESSÃO LINEAR UNIVARIADA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69" name="Google Shape;269;gadb3792ec3_1_302"/>
          <p:cNvPicPr preferRelativeResize="0"/>
          <p:nvPr/>
        </p:nvPicPr>
        <p:blipFill rotWithShape="1">
          <a:blip r:embed="rId3">
            <a:alphaModFix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db3792ec3_1_318"/>
          <p:cNvSpPr txBox="1"/>
          <p:nvPr>
            <p:ph type="ctrTitle"/>
          </p:nvPr>
        </p:nvSpPr>
        <p:spPr>
          <a:xfrm>
            <a:off x="311708" y="1258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Começando do começo</a:t>
            </a:r>
            <a:endParaRPr i="1" sz="10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75" name="Google Shape;275;gadb3792ec3_1_318"/>
          <p:cNvPicPr preferRelativeResize="0"/>
          <p:nvPr/>
        </p:nvPicPr>
        <p:blipFill rotWithShape="1">
          <a:blip r:embed="rId3">
            <a:alphaModFix amt="8000"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adb3792ec3_1_31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sz="2400">
              <a:solidFill>
                <a:srgbClr val="28C3DB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77" name="Google Shape;277;gadb3792ec3_1_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775" y="1833575"/>
            <a:ext cx="4271475" cy="28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adb3792ec3_0_650" title="regressao_linea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450" y="108888"/>
            <a:ext cx="6567600" cy="49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db3792ec3_0_203"/>
          <p:cNvSpPr txBox="1"/>
          <p:nvPr>
            <p:ph idx="2" type="body"/>
          </p:nvPr>
        </p:nvSpPr>
        <p:spPr>
          <a:xfrm>
            <a:off x="844425" y="1359600"/>
            <a:ext cx="53625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latin typeface="Quicksand"/>
                <a:ea typeface="Quicksand"/>
                <a:cs typeface="Quicksand"/>
                <a:sym typeface="Quicksand"/>
              </a:rPr>
              <a:t>Como poderíamos prever o preço de uma casa dado a sua área? </a:t>
            </a:r>
            <a:r>
              <a:rPr lang="pt-BR" sz="280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🤔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8" name="Google Shape;288;gadb3792ec3_0_20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89" name="Google Shape;289;gadb3792ec3_0_203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90" name="Google Shape;290;gadb3792ec3_0_203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adb3792ec3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650" y="2347775"/>
            <a:ext cx="4029900" cy="26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db3792ec3_1_326"/>
          <p:cNvSpPr txBox="1"/>
          <p:nvPr>
            <p:ph idx="2" type="body"/>
          </p:nvPr>
        </p:nvSpPr>
        <p:spPr>
          <a:xfrm>
            <a:off x="844425" y="1359600"/>
            <a:ext cx="53625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Como vimos,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m2 </a:t>
            </a: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é a nossa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entrada, x.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preço </a:t>
            </a: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 é a nossa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saída, y.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O nosso conjunto de dados possui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9 padrões </a:t>
            </a: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e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2 features.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OBJETIVO: </a:t>
            </a: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Encontrar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relação entre xi e yi,</a:t>
            </a: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 para que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possamos usar essa relação para prever preços</a:t>
            </a: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 para novas áreas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m2.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7" name="Google Shape;297;gadb3792ec3_1_32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98" name="Google Shape;298;gadb3792ec3_1_326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99" name="Google Shape;299;gadb3792ec3_1_326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adb3792ec3_1_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150" y="640850"/>
            <a:ext cx="2126300" cy="43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nie-spratt-294450.jpg" id="154" name="Google Shape;154;gadb3792ec3_0_178"/>
          <p:cNvPicPr preferRelativeResize="0"/>
          <p:nvPr/>
        </p:nvPicPr>
        <p:blipFill rotWithShape="1">
          <a:blip r:embed="rId3">
            <a:alphaModFix/>
          </a:blip>
          <a:srcRect b="4368" l="0" r="0" t="33484"/>
          <a:stretch/>
        </p:blipFill>
        <p:spPr>
          <a:xfrm>
            <a:off x="0" y="0"/>
            <a:ext cx="9144000" cy="3741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 Horizontal UFC Policromatico.png" id="155" name="Google Shape;155;gadb3792ec3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8050" y="4266572"/>
            <a:ext cx="1085150" cy="325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156" name="Google Shape;156;gadb3792ec3_0_178"/>
          <p:cNvPicPr preferRelativeResize="0"/>
          <p:nvPr/>
        </p:nvPicPr>
        <p:blipFill rotWithShape="1">
          <a:blip r:embed="rId5">
            <a:alphaModFix amt="88000"/>
          </a:blip>
          <a:srcRect b="0" l="0" r="0" t="0"/>
          <a:stretch/>
        </p:blipFill>
        <p:spPr>
          <a:xfrm>
            <a:off x="0" y="0"/>
            <a:ext cx="9144000" cy="374195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db3792ec3_0_178"/>
          <p:cNvSpPr txBox="1"/>
          <p:nvPr>
            <p:ph type="ctrTitle"/>
          </p:nvPr>
        </p:nvSpPr>
        <p:spPr>
          <a:xfrm>
            <a:off x="200750" y="20809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PRIMEIROS PASSOS NO MUNDO DE DATA SCIENCE &amp; MACHINE LEARNING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logo ufc computação.png" id="158" name="Google Shape;158;gadb3792ec3_0_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2302" y="4266575"/>
            <a:ext cx="847172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OFICIAL MEDIDAS 2Artboard 9@3x.png" id="159" name="Google Shape;159;gadb3792ec3_0_1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28043" y="245850"/>
            <a:ext cx="1085150" cy="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adb3792ec3_0_178"/>
          <p:cNvSpPr/>
          <p:nvPr/>
        </p:nvSpPr>
        <p:spPr>
          <a:xfrm>
            <a:off x="0" y="37096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b3792ec3_1_335"/>
          <p:cNvSpPr txBox="1"/>
          <p:nvPr>
            <p:ph idx="2" type="body"/>
          </p:nvPr>
        </p:nvSpPr>
        <p:spPr>
          <a:xfrm>
            <a:off x="844425" y="1359600"/>
            <a:ext cx="53625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>
                <a:latin typeface="Quicksand"/>
                <a:ea typeface="Quicksand"/>
                <a:cs typeface="Quicksand"/>
                <a:sym typeface="Quicksand"/>
              </a:rPr>
              <a:t>E se traçarmos uma reta</a:t>
            </a:r>
            <a:r>
              <a:rPr lang="pt-BR" sz="2400">
                <a:latin typeface="Quicksand"/>
                <a:ea typeface="Quicksand"/>
                <a:cs typeface="Quicksand"/>
                <a:sym typeface="Quicksand"/>
              </a:rPr>
              <a:t>? </a:t>
            </a:r>
            <a:r>
              <a:rPr lang="pt-BR" sz="280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🤔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6" name="Google Shape;306;gadb3792ec3_1_33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07" name="Google Shape;307;gadb3792ec3_1_335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08" name="Google Shape;308;gadb3792ec3_1_335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adb3792ec3_1_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650" y="2347775"/>
            <a:ext cx="4029900" cy="26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adb3792ec3_1_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9025" y="1983275"/>
            <a:ext cx="4719725" cy="31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db3792ec3_1_344"/>
          <p:cNvSpPr txBox="1"/>
          <p:nvPr>
            <p:ph idx="2" type="body"/>
          </p:nvPr>
        </p:nvSpPr>
        <p:spPr>
          <a:xfrm>
            <a:off x="844425" y="1359600"/>
            <a:ext cx="53625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>
                <a:latin typeface="Quicksand"/>
                <a:ea typeface="Quicksand"/>
                <a:cs typeface="Quicksand"/>
                <a:sym typeface="Quicksand"/>
              </a:rPr>
              <a:t>E se traçarmos uma reta? </a:t>
            </a:r>
            <a:r>
              <a:rPr lang="pt-BR" sz="280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🤔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6" name="Google Shape;316;gadb3792ec3_1_34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17" name="Google Shape;317;gadb3792ec3_1_344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18" name="Google Shape;318;gadb3792ec3_1_344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adb3792ec3_1_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25" y="1983275"/>
            <a:ext cx="4719725" cy="31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adb3792ec3_1_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1925" y="2723603"/>
            <a:ext cx="3845200" cy="174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db3792ec3_1_354"/>
          <p:cNvSpPr txBox="1"/>
          <p:nvPr>
            <p:ph type="ctrTitle"/>
          </p:nvPr>
        </p:nvSpPr>
        <p:spPr>
          <a:xfrm>
            <a:off x="311708" y="1258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Bem, isso é uma </a:t>
            </a:r>
            <a:r>
              <a:rPr b="1" lang="pt-BR" sz="41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reta</a:t>
            </a:r>
            <a:r>
              <a:rPr lang="pt-BR" sz="41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!</a:t>
            </a:r>
            <a:endParaRPr sz="41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Alguém lembra da </a:t>
            </a:r>
            <a:r>
              <a:rPr b="1" lang="pt-BR" sz="41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equação</a:t>
            </a:r>
            <a:r>
              <a:rPr lang="pt-BR" sz="41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 sz="41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26" name="Google Shape;326;gadb3792ec3_1_354"/>
          <p:cNvPicPr preferRelativeResize="0"/>
          <p:nvPr/>
        </p:nvPicPr>
        <p:blipFill rotWithShape="1">
          <a:blip r:embed="rId3">
            <a:alphaModFix amt="8000"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adb3792ec3_1_35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sz="2400">
              <a:solidFill>
                <a:srgbClr val="28C3DB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28" name="Google Shape;328;gadb3792ec3_1_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775" y="3310800"/>
            <a:ext cx="3089850" cy="16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db3792ec3_1_36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34" name="Google Shape;334;gadb3792ec3_1_362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35" name="Google Shape;335;gadb3792ec3_1_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600" y="1665000"/>
            <a:ext cx="4160250" cy="277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336" name="Google Shape;336;gadb3792ec3_1_362"/>
          <p:cNvPicPr preferRelativeResize="0"/>
          <p:nvPr/>
        </p:nvPicPr>
        <p:blipFill rotWithShape="1">
          <a:blip r:embed="rId4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adb3792ec3_1_362"/>
          <p:cNvSpPr txBox="1"/>
          <p:nvPr>
            <p:ph idx="1" type="body"/>
          </p:nvPr>
        </p:nvSpPr>
        <p:spPr>
          <a:xfrm>
            <a:off x="897675" y="1059425"/>
            <a:ext cx="4160100" cy="3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Tamram!</a:t>
            </a: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Temos a equação de uma reta! Onde,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m2 </a:t>
            </a: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: É o resultado da função.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w0 e w1</a:t>
            </a: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: São os pesos.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i="1" lang="pt-BR" sz="1400">
                <a:latin typeface="Quicksand"/>
                <a:ea typeface="Quicksand"/>
                <a:cs typeface="Quicksand"/>
                <a:sym typeface="Quicksand"/>
              </a:rPr>
              <a:t>No caso serão nossos </a:t>
            </a:r>
            <a:r>
              <a:rPr b="1" i="1" lang="pt-BR" sz="1400">
                <a:latin typeface="Quicksand"/>
                <a:ea typeface="Quicksand"/>
                <a:cs typeface="Quicksand"/>
                <a:sym typeface="Quicksand"/>
              </a:rPr>
              <a:t>parâmetros</a:t>
            </a:r>
            <a:r>
              <a:rPr i="1" lang="pt-BR" sz="1400"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Quicksand"/>
              <a:buChar char="▹"/>
            </a:pP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xi</a:t>
            </a: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: Nada mais é do que a i-ésima </a:t>
            </a: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linha  do nosso dataset</a:t>
            </a: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38" name="Google Shape;338;gadb3792ec3_1_362"/>
          <p:cNvPicPr preferRelativeResize="0"/>
          <p:nvPr/>
        </p:nvPicPr>
        <p:blipFill rotWithShape="1">
          <a:blip r:embed="rId5">
            <a:alphaModFix/>
          </a:blip>
          <a:srcRect b="23138" l="35358" r="40658" t="65721"/>
          <a:stretch/>
        </p:blipFill>
        <p:spPr>
          <a:xfrm>
            <a:off x="1603375" y="1339398"/>
            <a:ext cx="21930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adb3792ec3_1_362"/>
          <p:cNvPicPr preferRelativeResize="0"/>
          <p:nvPr/>
        </p:nvPicPr>
        <p:blipFill rotWithShape="1">
          <a:blip r:embed="rId6">
            <a:alphaModFix/>
          </a:blip>
          <a:srcRect b="25681" l="36928" r="58769" t="67261"/>
          <a:stretch/>
        </p:blipFill>
        <p:spPr>
          <a:xfrm>
            <a:off x="1446950" y="2870337"/>
            <a:ext cx="393374" cy="36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db3792ec3_1_37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45" name="Google Shape;345;gadb3792ec3_1_374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46" name="Google Shape;346;gadb3792ec3_1_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600" y="1665000"/>
            <a:ext cx="4160250" cy="277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347" name="Google Shape;347;gadb3792ec3_1_374"/>
          <p:cNvPicPr preferRelativeResize="0"/>
          <p:nvPr/>
        </p:nvPicPr>
        <p:blipFill rotWithShape="1">
          <a:blip r:embed="rId4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adb3792ec3_1_374"/>
          <p:cNvSpPr txBox="1"/>
          <p:nvPr>
            <p:ph idx="1" type="body"/>
          </p:nvPr>
        </p:nvSpPr>
        <p:spPr>
          <a:xfrm>
            <a:off x="897675" y="1059425"/>
            <a:ext cx="4160100" cy="3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Agora veja só: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Como a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reta </a:t>
            </a: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representa/será o meu modelo, ela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 tem que estar ajustada adequadamente</a:t>
            </a: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, certo?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E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como ajustá-la?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icksand"/>
              <a:buChar char="▹"/>
            </a:pP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Quem são w0 e w1?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49" name="Google Shape;349;gadb3792ec3_1_374"/>
          <p:cNvPicPr preferRelativeResize="0"/>
          <p:nvPr/>
        </p:nvPicPr>
        <p:blipFill rotWithShape="1">
          <a:blip r:embed="rId5">
            <a:alphaModFix/>
          </a:blip>
          <a:srcRect b="23138" l="35358" r="40658" t="65721"/>
          <a:stretch/>
        </p:blipFill>
        <p:spPr>
          <a:xfrm>
            <a:off x="1603375" y="1339398"/>
            <a:ext cx="219305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db3792ec3_1_38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55" name="Google Shape;355;gadb3792ec3_1_388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56" name="Google Shape;356;gadb3792ec3_1_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600" y="1665000"/>
            <a:ext cx="4160250" cy="277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357" name="Google Shape;357;gadb3792ec3_1_388"/>
          <p:cNvPicPr preferRelativeResize="0"/>
          <p:nvPr/>
        </p:nvPicPr>
        <p:blipFill rotWithShape="1">
          <a:blip r:embed="rId4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adb3792ec3_1_388"/>
          <p:cNvSpPr txBox="1"/>
          <p:nvPr>
            <p:ph idx="1" type="body"/>
          </p:nvPr>
        </p:nvSpPr>
        <p:spPr>
          <a:xfrm>
            <a:off x="897675" y="1059425"/>
            <a:ext cx="4160100" cy="3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Agora veja só: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w0 e w1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são parâmetros.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Eles são aprendidos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com os dados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na fase de treinamento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Mas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como calcular w0 e w1?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59" name="Google Shape;359;gadb3792ec3_1_388"/>
          <p:cNvPicPr preferRelativeResize="0"/>
          <p:nvPr/>
        </p:nvPicPr>
        <p:blipFill rotWithShape="1">
          <a:blip r:embed="rId5">
            <a:alphaModFix/>
          </a:blip>
          <a:srcRect b="23138" l="35358" r="40658" t="65721"/>
          <a:stretch/>
        </p:blipFill>
        <p:spPr>
          <a:xfrm>
            <a:off x="1603375" y="1339398"/>
            <a:ext cx="219305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db3792ec3_1_39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65" name="Google Shape;365;gadb3792ec3_1_397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66" name="Google Shape;366;gadb3792ec3_1_397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adb3792ec3_1_397"/>
          <p:cNvSpPr txBox="1"/>
          <p:nvPr>
            <p:ph idx="1" type="body"/>
          </p:nvPr>
        </p:nvSpPr>
        <p:spPr>
          <a:xfrm>
            <a:off x="897675" y="1573775"/>
            <a:ext cx="41601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Lembram da Função Custo?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Para a Regressão Linear, podemos utilizar a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erro quadrático.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Ela potencializa os acertos e minimiza os erros.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Derivável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68" name="Google Shape;368;gadb3792ec3_1_397"/>
          <p:cNvPicPr preferRelativeResize="0"/>
          <p:nvPr/>
        </p:nvPicPr>
        <p:blipFill rotWithShape="1">
          <a:blip r:embed="rId4">
            <a:alphaModFix/>
          </a:blip>
          <a:srcRect b="17669" l="34431" r="36392" t="56602"/>
          <a:stretch/>
        </p:blipFill>
        <p:spPr>
          <a:xfrm>
            <a:off x="4973925" y="1632525"/>
            <a:ext cx="4114826" cy="20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adb3792ec3_1_397"/>
          <p:cNvSpPr txBox="1"/>
          <p:nvPr>
            <p:ph idx="1" type="body"/>
          </p:nvPr>
        </p:nvSpPr>
        <p:spPr>
          <a:xfrm>
            <a:off x="4951288" y="3917625"/>
            <a:ext cx="41601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600">
                <a:latin typeface="Quicksand"/>
                <a:ea typeface="Quicksand"/>
                <a:cs typeface="Quicksand"/>
                <a:sym typeface="Quicksand"/>
              </a:rPr>
              <a:t>N: </a:t>
            </a:r>
            <a:r>
              <a:rPr lang="pt-BR" sz="1600">
                <a:latin typeface="Quicksand"/>
                <a:ea typeface="Quicksand"/>
                <a:cs typeface="Quicksand"/>
                <a:sym typeface="Quicksand"/>
              </a:rPr>
              <a:t>Número de dados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600">
                <a:latin typeface="Quicksand"/>
                <a:ea typeface="Quicksand"/>
                <a:cs typeface="Quicksand"/>
                <a:sym typeface="Quicksand"/>
              </a:rPr>
              <a:t>ei: </a:t>
            </a:r>
            <a:r>
              <a:rPr lang="pt-BR" sz="1600">
                <a:latin typeface="Quicksand"/>
                <a:ea typeface="Quicksand"/>
                <a:cs typeface="Quicksand"/>
                <a:sym typeface="Quicksand"/>
              </a:rPr>
              <a:t>Erro entre o </a:t>
            </a:r>
            <a:r>
              <a:rPr b="1" lang="pt-BR" sz="1600">
                <a:latin typeface="Quicksand"/>
                <a:ea typeface="Quicksand"/>
                <a:cs typeface="Quicksand"/>
                <a:sym typeface="Quicksand"/>
              </a:rPr>
              <a:t>verdadeiro label (yi)</a:t>
            </a:r>
            <a:r>
              <a:rPr lang="pt-BR" sz="1600">
                <a:latin typeface="Quicksand"/>
                <a:ea typeface="Quicksand"/>
                <a:cs typeface="Quicksand"/>
                <a:sym typeface="Quicksand"/>
              </a:rPr>
              <a:t> e o </a:t>
            </a:r>
            <a:r>
              <a:rPr b="1" lang="pt-BR" sz="1600">
                <a:latin typeface="Quicksand"/>
                <a:ea typeface="Quicksand"/>
                <a:cs typeface="Quicksand"/>
                <a:sym typeface="Quicksand"/>
              </a:rPr>
              <a:t>label previsto pelo modelo (yî).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db3792ec3_1_40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75" name="Google Shape;375;gadb3792ec3_1_408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76" name="Google Shape;376;gadb3792ec3_1_408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adb3792ec3_1_408"/>
          <p:cNvSpPr txBox="1"/>
          <p:nvPr>
            <p:ph idx="1" type="body"/>
          </p:nvPr>
        </p:nvSpPr>
        <p:spPr>
          <a:xfrm>
            <a:off x="897675" y="1421375"/>
            <a:ext cx="75231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Bem, o que pretendemos com o nosso modelo?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Minimizar erros!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Minimizar erros significa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MINIMIZAR 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 Função Custo!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Encontrar 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MÍNIMO GLOBAL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dessa Função.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Chegar no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mínimo global implica em MINIMIZAR o erro obtido pelo modelo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!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78" name="Google Shape;378;gadb3792ec3_1_408"/>
          <p:cNvPicPr preferRelativeResize="0"/>
          <p:nvPr/>
        </p:nvPicPr>
        <p:blipFill rotWithShape="1">
          <a:blip r:embed="rId4">
            <a:alphaModFix/>
          </a:blip>
          <a:srcRect b="17669" l="34431" r="36392" t="56602"/>
          <a:stretch/>
        </p:blipFill>
        <p:spPr>
          <a:xfrm>
            <a:off x="1946102" y="3338731"/>
            <a:ext cx="3142114" cy="173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adb3792ec3_1_408"/>
          <p:cNvPicPr preferRelativeResize="0"/>
          <p:nvPr/>
        </p:nvPicPr>
        <p:blipFill rotWithShape="1">
          <a:blip r:embed="rId5">
            <a:alphaModFix/>
          </a:blip>
          <a:srcRect b="13284" l="34430" r="35898" t="47035"/>
          <a:stretch/>
        </p:blipFill>
        <p:spPr>
          <a:xfrm>
            <a:off x="5701069" y="3027850"/>
            <a:ext cx="2531481" cy="21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db3792ec3_1_41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85" name="Google Shape;385;gadb3792ec3_1_419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86" name="Google Shape;386;gadb3792ec3_1_419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adb3792ec3_1_419"/>
          <p:cNvSpPr txBox="1"/>
          <p:nvPr>
            <p:ph idx="1" type="body"/>
          </p:nvPr>
        </p:nvSpPr>
        <p:spPr>
          <a:xfrm>
            <a:off x="897675" y="1421375"/>
            <a:ext cx="75231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Bem, já que sabemos que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chegar no MÍNIMO GLOBAL/LOCAL da Função Custo nos ajuda a melhorar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(e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MUITO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!) o nosso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modelo.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Podemos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“empurrar” w0 e w1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para esse o mínimo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dessa função!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Mas como podemos fazer isso?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Simples! Lembra de Cálculo I? 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Função de Mínimo é DERIVÁVEL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!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db3792ec3_1_42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393" name="Google Shape;393;gadb3792ec3_1_428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94" name="Google Shape;394;gadb3792ec3_1_428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adb3792ec3_1_428"/>
          <p:cNvSpPr txBox="1"/>
          <p:nvPr>
            <p:ph idx="1" type="body"/>
          </p:nvPr>
        </p:nvSpPr>
        <p:spPr>
          <a:xfrm>
            <a:off x="897675" y="1421375"/>
            <a:ext cx="75231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Logo, podemos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derivar a Função Custo em relação aos pesos w0 e w1</a:t>
            </a: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!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96" name="Google Shape;396;gadb3792ec3_1_428"/>
          <p:cNvPicPr preferRelativeResize="0"/>
          <p:nvPr/>
        </p:nvPicPr>
        <p:blipFill rotWithShape="1">
          <a:blip r:embed="rId4">
            <a:alphaModFix/>
          </a:blip>
          <a:srcRect b="13284" l="34430" r="35898" t="47035"/>
          <a:stretch/>
        </p:blipFill>
        <p:spPr>
          <a:xfrm>
            <a:off x="1186944" y="2391250"/>
            <a:ext cx="2531481" cy="21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adb3792ec3_1_428"/>
          <p:cNvPicPr preferRelativeResize="0"/>
          <p:nvPr/>
        </p:nvPicPr>
        <p:blipFill rotWithShape="1">
          <a:blip r:embed="rId5">
            <a:alphaModFix/>
          </a:blip>
          <a:srcRect b="16559" l="38571" r="39917" t="59692"/>
          <a:stretch/>
        </p:blipFill>
        <p:spPr>
          <a:xfrm>
            <a:off x="4944850" y="2449200"/>
            <a:ext cx="3221776" cy="199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adb3792ec3_1_4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127450" y="2962825"/>
            <a:ext cx="661676" cy="6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ke-parkinson-31143.jpg" id="165" name="Google Shape;165;gadb3792ec3_0_188"/>
          <p:cNvPicPr preferRelativeResize="0"/>
          <p:nvPr/>
        </p:nvPicPr>
        <p:blipFill rotWithShape="1">
          <a:blip r:embed="rId3">
            <a:alphaModFix/>
          </a:blip>
          <a:srcRect b="0" l="0" r="40838" t="0"/>
          <a:stretch/>
        </p:blipFill>
        <p:spPr>
          <a:xfrm>
            <a:off x="1" y="0"/>
            <a:ext cx="4056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166" name="Google Shape;166;gadb3792ec3_0_188"/>
          <p:cNvPicPr preferRelativeResize="0"/>
          <p:nvPr/>
        </p:nvPicPr>
        <p:blipFill rotWithShape="1">
          <a:blip r:embed="rId4">
            <a:alphaModFix amt="77000"/>
          </a:blip>
          <a:srcRect b="0" l="0" r="0" t="0"/>
          <a:stretch/>
        </p:blipFill>
        <p:spPr>
          <a:xfrm>
            <a:off x="0" y="-1"/>
            <a:ext cx="4056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adb3792ec3_0_188"/>
          <p:cNvSpPr txBox="1"/>
          <p:nvPr>
            <p:ph idx="4294967295" type="title"/>
          </p:nvPr>
        </p:nvSpPr>
        <p:spPr>
          <a:xfrm>
            <a:off x="1152250" y="478600"/>
            <a:ext cx="2216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AGENDA</a:t>
            </a:r>
            <a:endParaRPr sz="30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8" name="Google Shape;168;gadb3792ec3_0_188"/>
          <p:cNvSpPr txBox="1"/>
          <p:nvPr/>
        </p:nvSpPr>
        <p:spPr>
          <a:xfrm>
            <a:off x="4188950" y="75300"/>
            <a:ext cx="4920600" cy="50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 Light"/>
              <a:buAutoNum type="arabicPeriod"/>
            </a:pPr>
            <a:r>
              <a:rPr lang="pt-BR" sz="1800">
                <a:solidFill>
                  <a:srgbClr val="41566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REVIEW</a:t>
            </a:r>
            <a:endParaRPr sz="18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 Light"/>
              <a:buAutoNum type="arabicPeriod"/>
            </a:pPr>
            <a:r>
              <a:rPr lang="pt-BR" sz="1800">
                <a:solidFill>
                  <a:srgbClr val="41566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REGRESSÃO LINEAR UNIVARIADA</a:t>
            </a:r>
            <a:endParaRPr sz="18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 Light"/>
              <a:buAutoNum type="arabicPeriod"/>
            </a:pPr>
            <a:r>
              <a:rPr lang="pt-BR" sz="1800">
                <a:solidFill>
                  <a:srgbClr val="41566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REGRESSÃO LINEAR MULTIVARIADA</a:t>
            </a:r>
            <a:endParaRPr sz="18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 Light"/>
              <a:buAutoNum type="arabicPeriod"/>
            </a:pPr>
            <a:r>
              <a:rPr lang="pt-BR" sz="1800">
                <a:solidFill>
                  <a:srgbClr val="41566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GRID-SEARCH</a:t>
            </a:r>
            <a:endParaRPr sz="18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 Light"/>
              <a:buAutoNum type="arabicPeriod"/>
            </a:pPr>
            <a:r>
              <a:rPr lang="pt-BR" sz="1800">
                <a:solidFill>
                  <a:srgbClr val="41566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REGRESSÃO LOGÍSTICA</a:t>
            </a:r>
            <a:endParaRPr sz="18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 Light"/>
              <a:buAutoNum type="arabicPeriod"/>
            </a:pPr>
            <a:r>
              <a:rPr lang="pt-BR" sz="1800">
                <a:solidFill>
                  <a:srgbClr val="41566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REGRESSÃO LOGÍSTICA MULTICLASSE</a:t>
            </a:r>
            <a:endParaRPr sz="18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 Light"/>
              <a:buAutoNum type="arabicPeriod"/>
            </a:pPr>
            <a:r>
              <a:rPr lang="pt-BR" sz="1800">
                <a:solidFill>
                  <a:srgbClr val="41566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HANDS-ON: ANÁLISE EXPLORATÓRIA + PREVENDO PREÇO DE CASAS</a:t>
            </a:r>
            <a:endParaRPr sz="1800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 Light"/>
              <a:buAutoNum type="arabicPeriod"/>
            </a:pPr>
            <a:r>
              <a:rPr lang="pt-BR" sz="1800">
                <a:solidFill>
                  <a:srgbClr val="41566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BIBLIOGRAFIA</a:t>
            </a:r>
            <a:endParaRPr b="0" i="0" sz="1800" u="none" cap="none" strike="noStrike">
              <a:solidFill>
                <a:srgbClr val="41566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db3792ec3_1_43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404" name="Google Shape;404;gadb3792ec3_1_438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05" name="Google Shape;405;gadb3792ec3_1_438"/>
          <p:cNvPicPr preferRelativeResize="0"/>
          <p:nvPr/>
        </p:nvPicPr>
        <p:blipFill rotWithShape="1">
          <a:blip r:embed="rId3">
            <a:alphaModFix/>
          </a:blip>
          <a:srcRect b="14941" l="25533" r="18409" t="21449"/>
          <a:stretch/>
        </p:blipFill>
        <p:spPr>
          <a:xfrm>
            <a:off x="1766638" y="1241975"/>
            <a:ext cx="5726473" cy="365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406" name="Google Shape;406;gadb3792ec3_1_438"/>
          <p:cNvPicPr preferRelativeResize="0"/>
          <p:nvPr/>
        </p:nvPicPr>
        <p:blipFill rotWithShape="1">
          <a:blip r:embed="rId4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adb3792ec3_1_4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93775" y="1291725"/>
            <a:ext cx="661676" cy="6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db3792ec3_1_45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413" name="Google Shape;413;gadb3792ec3_1_450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14" name="Google Shape;414;gadb3792ec3_1_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93775" y="1291725"/>
            <a:ext cx="661676" cy="6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adb3792ec3_1_450"/>
          <p:cNvPicPr preferRelativeResize="0"/>
          <p:nvPr/>
        </p:nvPicPr>
        <p:blipFill rotWithShape="1">
          <a:blip r:embed="rId4">
            <a:alphaModFix/>
          </a:blip>
          <a:srcRect b="13170" l="26704" r="18572" t="25883"/>
          <a:stretch/>
        </p:blipFill>
        <p:spPr>
          <a:xfrm>
            <a:off x="1761175" y="1220875"/>
            <a:ext cx="5975850" cy="374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416" name="Google Shape;416;gadb3792ec3_1_450"/>
          <p:cNvPicPr preferRelativeResize="0"/>
          <p:nvPr/>
        </p:nvPicPr>
        <p:blipFill rotWithShape="1">
          <a:blip r:embed="rId5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db3792ec3_1_46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422" name="Google Shape;422;gadb3792ec3_1_461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23" name="Google Shape;423;gadb3792ec3_1_461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adb3792ec3_1_461"/>
          <p:cNvSpPr txBox="1"/>
          <p:nvPr>
            <p:ph idx="1" type="body"/>
          </p:nvPr>
        </p:nvSpPr>
        <p:spPr>
          <a:xfrm>
            <a:off x="897675" y="1421375"/>
            <a:ext cx="75231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Logo, temos que: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25" name="Google Shape;425;gadb3792ec3_1_461"/>
          <p:cNvPicPr preferRelativeResize="0"/>
          <p:nvPr/>
        </p:nvPicPr>
        <p:blipFill rotWithShape="1">
          <a:blip r:embed="rId4">
            <a:alphaModFix/>
          </a:blip>
          <a:srcRect b="18759" l="40306" r="24830" t="58591"/>
          <a:stretch/>
        </p:blipFill>
        <p:spPr>
          <a:xfrm>
            <a:off x="2989000" y="2054300"/>
            <a:ext cx="3466375" cy="12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adb3792ec3_1_461"/>
          <p:cNvPicPr preferRelativeResize="0"/>
          <p:nvPr/>
        </p:nvPicPr>
        <p:blipFill rotWithShape="1">
          <a:blip r:embed="rId5">
            <a:alphaModFix/>
          </a:blip>
          <a:srcRect b="11296" l="35295" r="33796" t="70673"/>
          <a:stretch/>
        </p:blipFill>
        <p:spPr>
          <a:xfrm>
            <a:off x="3053550" y="3698200"/>
            <a:ext cx="3466375" cy="113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db3792ec3_1_47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432" name="Google Shape;432;gadb3792ec3_1_473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33" name="Google Shape;433;gadb3792ec3_1_473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b3792ec3_1_473"/>
          <p:cNvSpPr txBox="1"/>
          <p:nvPr>
            <p:ph idx="1" type="body"/>
          </p:nvPr>
        </p:nvSpPr>
        <p:spPr>
          <a:xfrm>
            <a:off x="897675" y="1421375"/>
            <a:ext cx="64959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Agora que sabemos dessa mágica, vamos descrever passo a passo o que faremos para gerar o modelo então?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▹"/>
            </a:pP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SPOILER: </a:t>
            </a: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Teremos que percorrer o dataset vária vezes… isso chamamos de </a:t>
            </a: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épocas!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▹"/>
            </a:pP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SPOILER 2: </a:t>
            </a: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Podemos (devemos) dar um </a:t>
            </a: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chute inicial</a:t>
            </a: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 para os pesos w0 e w1.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db3792ec3_1_48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440" name="Google Shape;440;gadb3792ec3_1_482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GRADIENTE DESCENDENTE 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41" name="Google Shape;441;gadb3792ec3_1_482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adb3792ec3_1_482"/>
          <p:cNvPicPr preferRelativeResize="0"/>
          <p:nvPr/>
        </p:nvPicPr>
        <p:blipFill rotWithShape="1">
          <a:blip r:embed="rId4">
            <a:alphaModFix/>
          </a:blip>
          <a:srcRect b="10805" l="21542" r="30553" t="46144"/>
          <a:stretch/>
        </p:blipFill>
        <p:spPr>
          <a:xfrm>
            <a:off x="965900" y="1243500"/>
            <a:ext cx="7338476" cy="37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db3792ec3_1_497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adb3792ec3_1_497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adb3792ec3_1_497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adb3792ec3_1_497"/>
          <p:cNvSpPr txBox="1"/>
          <p:nvPr>
            <p:ph type="ctrTitle"/>
          </p:nvPr>
        </p:nvSpPr>
        <p:spPr>
          <a:xfrm>
            <a:off x="465775" y="454025"/>
            <a:ext cx="5688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2.  REGRESSÃO LINEAR MULTIVARIADA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51" name="Google Shape;451;gadb3792ec3_1_497"/>
          <p:cNvPicPr preferRelativeResize="0"/>
          <p:nvPr/>
        </p:nvPicPr>
        <p:blipFill rotWithShape="1">
          <a:blip r:embed="rId3">
            <a:alphaModFix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db3792ec3_1_49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457" name="Google Shape;457;gadb3792ec3_1_490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58" name="Google Shape;458;gadb3792ec3_1_490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adb3792ec3_1_490"/>
          <p:cNvSpPr txBox="1"/>
          <p:nvPr>
            <p:ph idx="1" type="body"/>
          </p:nvPr>
        </p:nvSpPr>
        <p:spPr>
          <a:xfrm>
            <a:off x="897675" y="1421375"/>
            <a:ext cx="64959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E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se o nosso dataset tivesse uma nova feature</a:t>
            </a: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? Por exemplo, número de quartos, números de banheiros?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Nós teremos agora um </a:t>
            </a:r>
            <a:r>
              <a:rPr b="1" lang="pt-BR">
                <a:latin typeface="Quicksand"/>
                <a:ea typeface="Quicksand"/>
                <a:cs typeface="Quicksand"/>
                <a:sym typeface="Quicksand"/>
              </a:rPr>
              <a:t>modelo linear multivariado!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60" name="Google Shape;460;gadb3792ec3_1_490"/>
          <p:cNvPicPr preferRelativeResize="0"/>
          <p:nvPr/>
        </p:nvPicPr>
        <p:blipFill rotWithShape="1">
          <a:blip r:embed="rId4">
            <a:alphaModFix/>
          </a:blip>
          <a:srcRect b="18254" l="35665" r="38124" t="76610"/>
          <a:stretch/>
        </p:blipFill>
        <p:spPr>
          <a:xfrm>
            <a:off x="2200025" y="3223750"/>
            <a:ext cx="4207225" cy="4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adb3792ec3_1_490"/>
          <p:cNvPicPr preferRelativeResize="0"/>
          <p:nvPr/>
        </p:nvPicPr>
        <p:blipFill rotWithShape="1">
          <a:blip r:embed="rId5">
            <a:alphaModFix/>
          </a:blip>
          <a:srcRect b="26130" l="33261" r="33361" t="57156"/>
          <a:stretch/>
        </p:blipFill>
        <p:spPr>
          <a:xfrm>
            <a:off x="2466926" y="3687225"/>
            <a:ext cx="3889719" cy="109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db3792ec3_1_50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467" name="Google Shape;467;gadb3792ec3_1_507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68" name="Google Shape;468;gadb3792ec3_1_507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adb3792ec3_1_507"/>
          <p:cNvSpPr txBox="1"/>
          <p:nvPr>
            <p:ph idx="1" type="body"/>
          </p:nvPr>
        </p:nvSpPr>
        <p:spPr>
          <a:xfrm>
            <a:off x="897675" y="1421375"/>
            <a:ext cx="64959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Podemos fazer xi0 = 1, e termos: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Onde,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70" name="Google Shape;470;gadb3792ec3_1_507"/>
          <p:cNvPicPr preferRelativeResize="0"/>
          <p:nvPr/>
        </p:nvPicPr>
        <p:blipFill rotWithShape="1">
          <a:blip r:embed="rId4">
            <a:alphaModFix/>
          </a:blip>
          <a:srcRect b="26130" l="33261" r="33361" t="57156"/>
          <a:stretch/>
        </p:blipFill>
        <p:spPr>
          <a:xfrm>
            <a:off x="2200764" y="2110175"/>
            <a:ext cx="3889719" cy="109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adb3792ec3_1_507"/>
          <p:cNvPicPr preferRelativeResize="0"/>
          <p:nvPr/>
        </p:nvPicPr>
        <p:blipFill rotWithShape="1">
          <a:blip r:embed="rId5">
            <a:alphaModFix/>
          </a:blip>
          <a:srcRect b="17691" l="32143" r="39422" t="61011"/>
          <a:stretch/>
        </p:blipFill>
        <p:spPr>
          <a:xfrm>
            <a:off x="2264076" y="3593175"/>
            <a:ext cx="2914911" cy="12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db3792ec3_1_51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477" name="Google Shape;477;gadb3792ec3_1_518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REGRESSÃO LINEAR UNIVARIADA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78" name="Google Shape;478;gadb3792ec3_1_518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adb3792ec3_1_518"/>
          <p:cNvSpPr txBox="1"/>
          <p:nvPr>
            <p:ph idx="1" type="body"/>
          </p:nvPr>
        </p:nvSpPr>
        <p:spPr>
          <a:xfrm>
            <a:off x="897675" y="1421375"/>
            <a:ext cx="64959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Quicksand"/>
                <a:ea typeface="Quicksand"/>
                <a:cs typeface="Quicksand"/>
                <a:sym typeface="Quicksand"/>
              </a:rPr>
              <a:t>Daí damos uma ajustada na fórmula do w, para ficar generalizada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80" name="Google Shape;480;gadb3792ec3_1_518"/>
          <p:cNvPicPr preferRelativeResize="0"/>
          <p:nvPr/>
        </p:nvPicPr>
        <p:blipFill rotWithShape="1">
          <a:blip r:embed="rId4">
            <a:alphaModFix/>
          </a:blip>
          <a:srcRect b="39869" l="29174" r="35467" t="46717"/>
          <a:stretch/>
        </p:blipFill>
        <p:spPr>
          <a:xfrm>
            <a:off x="1933625" y="2396550"/>
            <a:ext cx="5171850" cy="11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db3792ec3_1_545"/>
          <p:cNvSpPr txBox="1"/>
          <p:nvPr>
            <p:ph type="ctrTitle"/>
          </p:nvPr>
        </p:nvSpPr>
        <p:spPr>
          <a:xfrm>
            <a:off x="311708" y="1258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 como selecionamos o alpha?</a:t>
            </a:r>
            <a:endParaRPr i="1" sz="10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86" name="Google Shape;486;gadb3792ec3_1_545"/>
          <p:cNvPicPr preferRelativeResize="0"/>
          <p:nvPr/>
        </p:nvPicPr>
        <p:blipFill rotWithShape="1">
          <a:blip r:embed="rId3">
            <a:alphaModFix amt="8000"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adb3792ec3_1_54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sz="2400">
              <a:solidFill>
                <a:srgbClr val="28C3DB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db3792ec3_0_195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adb3792ec3_0_195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adb3792ec3_0_195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db3792ec3_0_195"/>
          <p:cNvSpPr txBox="1"/>
          <p:nvPr>
            <p:ph type="ctrTitle"/>
          </p:nvPr>
        </p:nvSpPr>
        <p:spPr>
          <a:xfrm>
            <a:off x="465775" y="454025"/>
            <a:ext cx="5688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Quicksand"/>
              <a:buAutoNum type="arabicPeriod"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REVIEW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77" name="Google Shape;177;gadb3792ec3_0_195"/>
          <p:cNvPicPr preferRelativeResize="0"/>
          <p:nvPr/>
        </p:nvPicPr>
        <p:blipFill rotWithShape="1">
          <a:blip r:embed="rId3">
            <a:alphaModFix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db3792ec3_1_528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adb3792ec3_1_528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adb3792ec3_1_528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adb3792ec3_1_528"/>
          <p:cNvSpPr txBox="1"/>
          <p:nvPr>
            <p:ph type="ctrTitle"/>
          </p:nvPr>
        </p:nvSpPr>
        <p:spPr>
          <a:xfrm>
            <a:off x="465775" y="454025"/>
            <a:ext cx="5688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 GRID SEARCH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96" name="Google Shape;496;gadb3792ec3_1_528"/>
          <p:cNvPicPr preferRelativeResize="0"/>
          <p:nvPr/>
        </p:nvPicPr>
        <p:blipFill rotWithShape="1">
          <a:blip r:embed="rId3">
            <a:alphaModFix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db3792ec3_1_53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502" name="Google Shape;502;gadb3792ec3_1_536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SELEÇÃO DE HIPERPARÂMETROS COM GRID SEARCH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03" name="Google Shape;503;gadb3792ec3_1_536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adb3792ec3_1_536"/>
          <p:cNvPicPr preferRelativeResize="0"/>
          <p:nvPr/>
        </p:nvPicPr>
        <p:blipFill rotWithShape="1">
          <a:blip r:embed="rId4">
            <a:alphaModFix/>
          </a:blip>
          <a:srcRect b="13968" l="21881" r="28544" t="34715"/>
          <a:stretch/>
        </p:blipFill>
        <p:spPr>
          <a:xfrm>
            <a:off x="1514175" y="1515875"/>
            <a:ext cx="6115626" cy="35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db3792ec3_1_552"/>
          <p:cNvSpPr txBox="1"/>
          <p:nvPr>
            <p:ph type="ctrTitle"/>
          </p:nvPr>
        </p:nvSpPr>
        <p:spPr>
          <a:xfrm>
            <a:off x="311708" y="1258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 como fazemos para problemas de classificação?</a:t>
            </a:r>
            <a:endParaRPr i="1" sz="10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10" name="Google Shape;510;gadb3792ec3_1_552"/>
          <p:cNvPicPr preferRelativeResize="0"/>
          <p:nvPr/>
        </p:nvPicPr>
        <p:blipFill rotWithShape="1">
          <a:blip r:embed="rId3">
            <a:alphaModFix amt="8000"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adb3792ec3_1_55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sz="2400">
              <a:solidFill>
                <a:srgbClr val="28C3DB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db3792ec3_1_215"/>
          <p:cNvSpPr txBox="1"/>
          <p:nvPr>
            <p:ph type="ctrTitle"/>
          </p:nvPr>
        </p:nvSpPr>
        <p:spPr>
          <a:xfrm>
            <a:off x="311708" y="1258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HANDS-ON</a:t>
            </a:r>
            <a:r>
              <a:rPr lang="pt-BR" sz="2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!</a:t>
            </a:r>
            <a:endParaRPr i="1" sz="10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17" name="Google Shape;517;gadb3792ec3_1_215"/>
          <p:cNvPicPr preferRelativeResize="0"/>
          <p:nvPr/>
        </p:nvPicPr>
        <p:blipFill rotWithShape="1">
          <a:blip r:embed="rId3">
            <a:alphaModFix amt="8000"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adb3792ec3_1_21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sz="2400">
              <a:solidFill>
                <a:srgbClr val="28C3DB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19" name="Google Shape;519;gadb3792ec3_1_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775" y="1833575"/>
            <a:ext cx="4271475" cy="28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db3792ec3_1_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5" name="Google Shape;525;gadb3792ec3_1_0"/>
          <p:cNvSpPr txBox="1"/>
          <p:nvPr>
            <p:ph type="title"/>
          </p:nvPr>
        </p:nvSpPr>
        <p:spPr>
          <a:xfrm>
            <a:off x="844425" y="5600"/>
            <a:ext cx="39798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CONSIDERAÇÕES FINAIS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26" name="Google Shape;526;gadb3792ec3_1_0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adb3792ec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5" y="5600"/>
            <a:ext cx="9143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db3792ec3_1_7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adb3792ec3_1_7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adb3792ec3_1_7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adb3792ec3_1_7"/>
          <p:cNvSpPr txBox="1"/>
          <p:nvPr>
            <p:ph type="ctrTitle"/>
          </p:nvPr>
        </p:nvSpPr>
        <p:spPr>
          <a:xfrm>
            <a:off x="465775" y="454025"/>
            <a:ext cx="65253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7. BIBLIOGRAFIA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36" name="Google Shape;536;gadb3792ec3_1_7"/>
          <p:cNvPicPr preferRelativeResize="0"/>
          <p:nvPr/>
        </p:nvPicPr>
        <p:blipFill rotWithShape="1">
          <a:blip r:embed="rId3">
            <a:alphaModFix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e7d57138f_0_145"/>
          <p:cNvSpPr txBox="1"/>
          <p:nvPr>
            <p:ph idx="2" type="body"/>
          </p:nvPr>
        </p:nvSpPr>
        <p:spPr>
          <a:xfrm>
            <a:off x="844425" y="1359600"/>
            <a:ext cx="39933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100">
                <a:latin typeface="Quicksand"/>
                <a:ea typeface="Quicksand"/>
                <a:cs typeface="Quicksand"/>
                <a:sym typeface="Quicksand"/>
              </a:rPr>
              <a:t>Assuma que dado a área </a:t>
            </a:r>
            <a:r>
              <a:rPr b="1" lang="pt-BR" sz="2100">
                <a:latin typeface="Quicksand"/>
                <a:ea typeface="Quicksand"/>
                <a:cs typeface="Quicksand"/>
                <a:sym typeface="Quicksand"/>
              </a:rPr>
              <a:t>(m2)</a:t>
            </a:r>
            <a:r>
              <a:rPr lang="pt-BR" sz="2100">
                <a:latin typeface="Quicksand"/>
                <a:ea typeface="Quicksand"/>
                <a:cs typeface="Quicksand"/>
                <a:sym typeface="Quicksand"/>
              </a:rPr>
              <a:t> de uma casa eu queira saber o seu valor </a:t>
            </a:r>
            <a:r>
              <a:rPr b="1" lang="pt-BR" sz="2100">
                <a:latin typeface="Quicksand"/>
                <a:ea typeface="Quicksand"/>
                <a:cs typeface="Quicksand"/>
                <a:sym typeface="Quicksand"/>
              </a:rPr>
              <a:t>(preco)</a:t>
            </a:r>
            <a:r>
              <a:rPr lang="pt-BR" sz="2100"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Quicksand"/>
              <a:buChar char="▹"/>
            </a:pPr>
            <a:r>
              <a:rPr b="1" lang="pt-BR" sz="1700">
                <a:latin typeface="Quicksand"/>
                <a:ea typeface="Quicksand"/>
                <a:cs typeface="Quicksand"/>
                <a:sym typeface="Quicksand"/>
              </a:rPr>
              <a:t>Atributos (features)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▸"/>
            </a:pPr>
            <a:r>
              <a:rPr lang="pt-BR" sz="1700">
                <a:latin typeface="Quicksand"/>
                <a:ea typeface="Quicksand"/>
                <a:cs typeface="Quicksand"/>
                <a:sym typeface="Quicksand"/>
              </a:rPr>
              <a:t>m2 e preco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▹"/>
            </a:pPr>
            <a:r>
              <a:rPr b="1" lang="pt-BR" sz="1700">
                <a:latin typeface="Quicksand"/>
                <a:ea typeface="Quicksand"/>
                <a:cs typeface="Quicksand"/>
                <a:sym typeface="Quicksand"/>
              </a:rPr>
              <a:t>Padrão (pattern)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Quicksand"/>
              <a:buChar char="▸"/>
            </a:pPr>
            <a:r>
              <a:rPr lang="pt-BR" sz="1700">
                <a:latin typeface="Quicksand"/>
                <a:ea typeface="Quicksand"/>
                <a:cs typeface="Quicksand"/>
                <a:sym typeface="Quicksand"/>
              </a:rPr>
              <a:t>Uma linha de nosso dataset.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3" name="Google Shape;183;gae7d57138f_0_14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184" name="Google Shape;184;gae7d57138f_0_145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REVIEW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5" name="Google Shape;185;gae7d57138f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400" y="814050"/>
            <a:ext cx="2126300" cy="4329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186" name="Google Shape;186;gae7d57138f_0_145"/>
          <p:cNvPicPr preferRelativeResize="0"/>
          <p:nvPr/>
        </p:nvPicPr>
        <p:blipFill rotWithShape="1">
          <a:blip r:embed="rId4">
            <a:alphaModFix amt="8000"/>
          </a:blip>
          <a:srcRect b="39104" l="17497" r="32452" t="10755"/>
          <a:stretch/>
        </p:blipFill>
        <p:spPr>
          <a:xfrm rot="-5400000">
            <a:off x="641389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ae7d57138f_0_145"/>
          <p:cNvPicPr preferRelativeResize="0"/>
          <p:nvPr/>
        </p:nvPicPr>
        <p:blipFill rotWithShape="1">
          <a:blip r:embed="rId3">
            <a:alphaModFix/>
          </a:blip>
          <a:srcRect b="82463" l="0" r="0" t="0"/>
          <a:stretch/>
        </p:blipFill>
        <p:spPr>
          <a:xfrm>
            <a:off x="1529325" y="3693725"/>
            <a:ext cx="2126300" cy="7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e7d57138f_0_153"/>
          <p:cNvSpPr txBox="1"/>
          <p:nvPr>
            <p:ph idx="2" type="body"/>
          </p:nvPr>
        </p:nvSpPr>
        <p:spPr>
          <a:xfrm>
            <a:off x="844425" y="1359600"/>
            <a:ext cx="46710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Saída, 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AKKA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 y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▸"/>
            </a:pP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Notação em destaque</a:t>
            </a: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 e minúsculo, pois comumente é </a:t>
            </a: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um vetor</a:t>
            </a: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▸"/>
            </a:pP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Trata-se da feature que queremos prever.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▸"/>
            </a:pP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preco.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3" name="Google Shape;193;gae7d57138f_0_15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194" name="Google Shape;194;gae7d57138f_0_153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REVIEW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5" name="Google Shape;195;gae7d57138f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742325"/>
            <a:ext cx="2126300" cy="4329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196" name="Google Shape;196;gae7d57138f_0_153"/>
          <p:cNvPicPr preferRelativeResize="0"/>
          <p:nvPr/>
        </p:nvPicPr>
        <p:blipFill rotWithShape="1">
          <a:blip r:embed="rId4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e7d57138f_0_161"/>
          <p:cNvSpPr txBox="1"/>
          <p:nvPr>
            <p:ph idx="2" type="body"/>
          </p:nvPr>
        </p:nvSpPr>
        <p:spPr>
          <a:xfrm>
            <a:off x="844425" y="1359600"/>
            <a:ext cx="46710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Entrada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AKKA </a:t>
            </a: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X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▸"/>
            </a:pP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Em destaque</a:t>
            </a: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 e maiúsculo, pois comumente é </a:t>
            </a: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uma matriz</a:t>
            </a: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Quicksand"/>
              <a:buChar char="▸"/>
            </a:pPr>
            <a:r>
              <a:rPr lang="pt-BR" sz="1900">
                <a:latin typeface="Quicksand"/>
                <a:ea typeface="Quicksand"/>
                <a:cs typeface="Quicksand"/>
                <a:sym typeface="Quicksand"/>
              </a:rPr>
              <a:t>Trata-se das demais features com exceção a saída.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▸"/>
            </a:pPr>
            <a:r>
              <a:rPr b="1" lang="pt-BR" sz="1900">
                <a:latin typeface="Quicksand"/>
                <a:ea typeface="Quicksand"/>
                <a:cs typeface="Quicksand"/>
                <a:sym typeface="Quicksand"/>
              </a:rPr>
              <a:t>m2.</a:t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2" name="Google Shape;202;gae7d57138f_0_16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03" name="Google Shape;203;gae7d57138f_0_161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REVIEW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4" name="Google Shape;204;gae7d57138f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742325"/>
            <a:ext cx="2126300" cy="4329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205" name="Google Shape;205;gae7d57138f_0_161"/>
          <p:cNvPicPr preferRelativeResize="0"/>
          <p:nvPr/>
        </p:nvPicPr>
        <p:blipFill rotWithShape="1">
          <a:blip r:embed="rId4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e7d57138f_0_169"/>
          <p:cNvSpPr txBox="1"/>
          <p:nvPr>
            <p:ph idx="2" type="body"/>
          </p:nvPr>
        </p:nvSpPr>
        <p:spPr>
          <a:xfrm>
            <a:off x="844425" y="1359600"/>
            <a:ext cx="70386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Font typeface="Quicksand"/>
              <a:buChar char="▹"/>
            </a:pP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Modelo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▸"/>
            </a:pP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unção que expressa relação entre nossos x’s e y’s</a:t>
            </a: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correspondente.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Quicksand"/>
              <a:buChar char="▸"/>
            </a:pP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Exemplo: y = ax + b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icksand"/>
              <a:buChar char="▹"/>
            </a:pP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Função Custo</a:t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Quicksand"/>
              <a:buChar char="▸"/>
            </a:pP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Indica o </a:t>
            </a: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quão mal/bem o modelo se aproxima dos dados disponíveis</a:t>
            </a: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Quicksand"/>
              <a:buChar char="▸"/>
            </a:pP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É uma função que penaliza os erros e beneficia os acertos.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icksand"/>
              <a:buChar char="▹"/>
            </a:pP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Parâmetros</a:t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Quicksand"/>
              <a:buChar char="▸"/>
            </a:pP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Variáveis necessárias no aprendizado do modelo. 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Quicksand"/>
              <a:buChar char="▸"/>
            </a:pP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A</a:t>
            </a: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prendidos a partir dos dados.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icksand"/>
              <a:buChar char="▹"/>
            </a:pP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Hiperparâmetros</a:t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▸"/>
            </a:pPr>
            <a:r>
              <a:rPr lang="pt-BR" sz="1500">
                <a:latin typeface="Quicksand"/>
                <a:ea typeface="Quicksand"/>
                <a:cs typeface="Quicksand"/>
                <a:sym typeface="Quicksand"/>
              </a:rPr>
              <a:t>Variáveis necessárias no aprendizado do modelo. São dados, ou seja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▸"/>
            </a:pP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N</a:t>
            </a:r>
            <a:r>
              <a:rPr b="1" lang="pt-BR" sz="1500">
                <a:latin typeface="Quicksand"/>
                <a:ea typeface="Quicksand"/>
                <a:cs typeface="Quicksand"/>
                <a:sym typeface="Quicksand"/>
              </a:rPr>
              <a:t>ão podem ser aprendidos a partir dos dados.</a:t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1" name="Google Shape;211;gae7d57138f_0_16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pt-BR">
                <a:solidFill>
                  <a:srgbClr val="28C3DB"/>
                </a:solidFill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12" name="Google Shape;212;gae7d57138f_0_169"/>
          <p:cNvSpPr txBox="1"/>
          <p:nvPr>
            <p:ph type="title"/>
          </p:nvPr>
        </p:nvSpPr>
        <p:spPr>
          <a:xfrm>
            <a:off x="844425" y="5600"/>
            <a:ext cx="620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REVIEW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13" name="Google Shape;213;gae7d57138f_0_169"/>
          <p:cNvPicPr preferRelativeResize="0"/>
          <p:nvPr/>
        </p:nvPicPr>
        <p:blipFill rotWithShape="1">
          <a:blip r:embed="rId3">
            <a:alphaModFix amt="8000"/>
          </a:blip>
          <a:srcRect b="39104" l="17497" r="32452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218" name="Google Shape;218;gae7d57138f_0_176"/>
          <p:cNvPicPr preferRelativeResize="0"/>
          <p:nvPr/>
        </p:nvPicPr>
        <p:blipFill rotWithShape="1">
          <a:blip r:embed="rId3">
            <a:alphaModFix amt="8000"/>
          </a:blip>
          <a:srcRect b="39104" l="17496" r="3245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ae7d57138f_0_17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sz="2400">
              <a:solidFill>
                <a:srgbClr val="28C3DB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20" name="Google Shape;220;gae7d57138f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43" y="0"/>
            <a:ext cx="71906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